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56" r:id="rId3"/>
    <p:sldId id="292" r:id="rId4"/>
    <p:sldId id="285" r:id="rId5"/>
    <p:sldId id="291" r:id="rId6"/>
    <p:sldId id="263" r:id="rId7"/>
    <p:sldId id="286" r:id="rId8"/>
    <p:sldId id="280" r:id="rId9"/>
    <p:sldId id="282" r:id="rId10"/>
    <p:sldId id="269" r:id="rId11"/>
    <p:sldId id="268" r:id="rId12"/>
    <p:sldId id="267" r:id="rId13"/>
    <p:sldId id="264" r:id="rId14"/>
    <p:sldId id="271" r:id="rId15"/>
    <p:sldId id="262" r:id="rId16"/>
    <p:sldId id="270" r:id="rId17"/>
    <p:sldId id="272" r:id="rId18"/>
    <p:sldId id="281" r:id="rId19"/>
    <p:sldId id="273" r:id="rId20"/>
    <p:sldId id="274" r:id="rId21"/>
    <p:sldId id="276" r:id="rId22"/>
    <p:sldId id="278" r:id="rId23"/>
    <p:sldId id="283" r:id="rId24"/>
    <p:sldId id="288" r:id="rId25"/>
    <p:sldId id="279" r:id="rId26"/>
    <p:sldId id="290" r:id="rId27"/>
    <p:sldId id="289" r:id="rId28"/>
    <p:sldId id="287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74F"/>
    <a:srgbClr val="797979"/>
    <a:srgbClr val="A5A5A5"/>
    <a:srgbClr val="757575"/>
    <a:srgbClr val="71717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39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8100-194E-4373-92EE-B25143DC2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48AE-95F7-484E-ADDD-B0FB41869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7162C-1B21-4EDC-93A0-18855447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0C27-A113-4ED5-A99A-A314E383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7B4E9-A79C-48D7-AF72-9625B586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1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480A4-E100-40A7-AAC6-13B0CE24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DB947-F93B-4096-A97F-F20ABC1AD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2CB5A-A5F5-4B5D-8465-D8CA14EE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A4EB-72A6-49DE-B310-DD8B6C81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7A264-822C-4B92-A2B8-C02DAD30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4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35B4BE-AA9D-4673-8BFD-1FF849BBC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70164-110A-4CB1-A57A-0CF4890F0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B7646-B33B-48D5-A600-00390B9E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03530-FE10-4A5D-BD9C-838F8B3C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92313-209C-4F4D-A23E-F4F8CF22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1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4A21-D574-4C87-89EE-B1E2D47F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726B3-5AA1-4315-B7D9-B9BE3B4FC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7939A-D9B2-4431-80EF-C5D53409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4E166-A23F-4FA7-9AE1-5D33D322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F3D0C-0C36-4784-88CA-1F63C4F6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A7F5-FA4E-4D28-9164-8661366B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89EAE-3C6C-46DE-82F4-63AAFE297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80F36-2D5B-4AC7-A300-C852335D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296B3-3570-42E3-92FD-C80282A9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DA2F4-CD98-4DF9-8837-B435E7C4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8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2935-951A-4228-977C-57209E94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3E2A4-E87E-469B-B6FE-C50890C3F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A65EE-4135-4EA8-AB3C-C708FF89A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E2B39-BE30-4A2F-B698-45B0D55D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5E2B7-20CB-4AF8-8E22-9B79BFE2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7FB9C-9E57-4B0E-8C6A-0C1F0B64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1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7300-7C37-45B0-A8B7-F19AF360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E0FB1-0D7E-43EA-8D80-4AA6B3844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02B84-738F-4487-A1E5-3C7E3F70B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80217D-8FA3-496E-B31A-4E89CABC6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6880A-FB65-4731-BAAC-2CD0C377B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C89EE-988C-4BD7-8716-6D6574A2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D2F00-7A09-4197-83A2-A74D77FB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D8ACC-1A53-40EE-9635-D2AD7993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BA1BC-0602-4F52-96B5-7AC934B8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6EFF2-99B5-4C51-A9D4-45C6AB59F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4E7B4-3152-4DFB-97AE-A38F264C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ECF85-A356-479D-B445-9E5D0DD4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1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B3368-87CA-4ACE-999A-1007AA73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9A78F-9B1B-4CBF-B2FC-15E9F8AE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BE40-AF69-4D88-A795-74834EBD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5564-10C7-4099-9270-C620F1B9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256A1-1503-4445-9A8D-CAFEE06E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320D0-DA09-41A3-BF50-9F394D425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1CDEC-D582-4E70-9206-091D7E3D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60A9C-3948-44C0-88EF-E0E1EAA1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82E0F-9822-4154-9046-F1DA6714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5376-0A9A-463F-8F34-BD173C23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047E7-37C1-4975-BF77-BC3484AC6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15E55-B9F8-4F4D-B246-4202B4E57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3B597-D848-4846-9134-EF525AA9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D73DB-7FAD-4BB2-A9D3-53CC880F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EF28C-BCA9-43E3-8F16-431732E0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9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EB444-1A35-4510-A3C6-5B5ADF96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856F4-C871-4475-8E5D-F2EA23675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BB3A6-6289-4DB0-8845-362DA34A8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41922-CD42-4462-92B6-721A2E1852E1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3A050-0369-4F79-9FE8-0F5608D00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9C7-3FD4-4397-B45A-9BF4EB13C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1AB5A-C2AB-4CF7-854B-88D823148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31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4357213" y="3020193"/>
            <a:ext cx="33445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Appy</a:t>
            </a:r>
            <a:r>
              <a:rPr lang="en-US" sz="4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Sessions</a:t>
            </a:r>
            <a:endParaRPr lang="en-US" sz="42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8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397278" y="2228671"/>
            <a:ext cx="52282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zure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ARM templates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Terraform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Azure Management SDK (C#)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5078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Types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5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7841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Azure ARM Templates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7324F-C3B3-49DF-883E-2ECB3B7425B4}"/>
              </a:ext>
            </a:extLst>
          </p:cNvPr>
          <p:cNvSpPr txBox="1"/>
          <p:nvPr/>
        </p:nvSpPr>
        <p:spPr>
          <a:xfrm>
            <a:off x="705557" y="3244334"/>
            <a:ext cx="461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Environment</a:t>
            </a:r>
            <a:r>
              <a:rPr lang="es-ES" b="1" dirty="0"/>
              <a:t> </a:t>
            </a:r>
            <a:r>
              <a:rPr lang="es-ES" b="1" dirty="0" err="1"/>
              <a:t>Infrastructure</a:t>
            </a:r>
            <a:r>
              <a:rPr lang="es-ES" dirty="0"/>
              <a:t>: </a:t>
            </a:r>
            <a:r>
              <a:rPr lang="es-ES" dirty="0" err="1"/>
              <a:t>availability.json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2FB095-42F1-4188-9FCE-4AAC26471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06"/>
          <a:stretch/>
        </p:blipFill>
        <p:spPr>
          <a:xfrm>
            <a:off x="5643317" y="1459999"/>
            <a:ext cx="6012235" cy="46680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4CF011E-4F13-403E-B93F-2D533C673DD2}"/>
              </a:ext>
            </a:extLst>
          </p:cNvPr>
          <p:cNvSpPr/>
          <p:nvPr/>
        </p:nvSpPr>
        <p:spPr>
          <a:xfrm>
            <a:off x="6382512" y="1819520"/>
            <a:ext cx="2164080" cy="149487"/>
          </a:xfrm>
          <a:prstGeom prst="rect">
            <a:avLst/>
          </a:prstGeom>
          <a:noFill/>
          <a:ln w="222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804297-BD92-459F-B0B1-8064D75925FB}"/>
              </a:ext>
            </a:extLst>
          </p:cNvPr>
          <p:cNvSpPr/>
          <p:nvPr/>
        </p:nvSpPr>
        <p:spPr>
          <a:xfrm>
            <a:off x="6138672" y="2666945"/>
            <a:ext cx="4041648" cy="149487"/>
          </a:xfrm>
          <a:prstGeom prst="rect">
            <a:avLst/>
          </a:prstGeom>
          <a:noFill/>
          <a:ln w="222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3BA678-A939-4B38-9F65-E92C89925547}"/>
              </a:ext>
            </a:extLst>
          </p:cNvPr>
          <p:cNvSpPr txBox="1"/>
          <p:nvPr/>
        </p:nvSpPr>
        <p:spPr>
          <a:xfrm>
            <a:off x="129713" y="102542"/>
            <a:ext cx="7841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Azure ARM Templates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2D644-7D1E-48B0-BDA8-48B0DA357F33}"/>
              </a:ext>
            </a:extLst>
          </p:cNvPr>
          <p:cNvSpPr txBox="1"/>
          <p:nvPr/>
        </p:nvSpPr>
        <p:spPr>
          <a:xfrm>
            <a:off x="780288" y="3244334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Base </a:t>
            </a:r>
            <a:r>
              <a:rPr lang="es-ES" b="1" dirty="0" err="1"/>
              <a:t>Template</a:t>
            </a:r>
            <a:r>
              <a:rPr lang="es-ES" dirty="0"/>
              <a:t>: </a:t>
            </a:r>
            <a:r>
              <a:rPr lang="es-ES" dirty="0" err="1"/>
              <a:t>functionApp.json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0A858-7596-4C58-8778-A18B3EC7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04" y="800529"/>
            <a:ext cx="5498592" cy="59549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0EC4A1-2CFA-4863-AAAC-81D68402AD88}"/>
              </a:ext>
            </a:extLst>
          </p:cNvPr>
          <p:cNvSpPr/>
          <p:nvPr/>
        </p:nvSpPr>
        <p:spPr>
          <a:xfrm>
            <a:off x="5888736" y="1170432"/>
            <a:ext cx="1780032" cy="8534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9D12E-18EE-4F04-96EC-0BDD5A0FB732}"/>
              </a:ext>
            </a:extLst>
          </p:cNvPr>
          <p:cNvSpPr/>
          <p:nvPr/>
        </p:nvSpPr>
        <p:spPr>
          <a:xfrm>
            <a:off x="6412992" y="5637828"/>
            <a:ext cx="743712" cy="12289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1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FDD1C-1754-4785-93A0-4218A67F0FD7}"/>
              </a:ext>
            </a:extLst>
          </p:cNvPr>
          <p:cNvSpPr txBox="1"/>
          <p:nvPr/>
        </p:nvSpPr>
        <p:spPr>
          <a:xfrm>
            <a:off x="129713" y="102542"/>
            <a:ext cx="7841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Azure ARM Templates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0FCA2-B5FD-43B9-AA01-C8EF5D8B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24" y="2053918"/>
            <a:ext cx="7592806" cy="2324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877BF-398E-40CF-BD2A-3782FE39DEA0}"/>
              </a:ext>
            </a:extLst>
          </p:cNvPr>
          <p:cNvSpPr txBox="1"/>
          <p:nvPr/>
        </p:nvSpPr>
        <p:spPr>
          <a:xfrm>
            <a:off x="315413" y="3018782"/>
            <a:ext cx="3087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Environment</a:t>
            </a:r>
            <a:r>
              <a:rPr lang="es-ES" b="1" dirty="0"/>
              <a:t> </a:t>
            </a:r>
            <a:r>
              <a:rPr lang="es-ES" b="1" dirty="0" err="1"/>
              <a:t>Parameters</a:t>
            </a:r>
            <a:r>
              <a:rPr lang="es-ES" dirty="0"/>
              <a:t>: </a:t>
            </a:r>
          </a:p>
          <a:p>
            <a:r>
              <a:rPr lang="es-ES" dirty="0"/>
              <a:t>      </a:t>
            </a:r>
            <a:r>
              <a:rPr lang="es-ES" dirty="0" err="1"/>
              <a:t>availability-parameters.json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9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D4D75F-09F9-489A-9E59-B76FF98A6ED4}"/>
              </a:ext>
            </a:extLst>
          </p:cNvPr>
          <p:cNvSpPr txBox="1"/>
          <p:nvPr/>
        </p:nvSpPr>
        <p:spPr>
          <a:xfrm>
            <a:off x="129713" y="102542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Terraform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60E8-22F6-4F64-AF97-5AD1A8A47B84}"/>
              </a:ext>
            </a:extLst>
          </p:cNvPr>
          <p:cNvSpPr txBox="1"/>
          <p:nvPr/>
        </p:nvSpPr>
        <p:spPr>
          <a:xfrm>
            <a:off x="425141" y="2342126"/>
            <a:ext cx="315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Cloud </a:t>
            </a:r>
            <a:r>
              <a:rPr lang="es-ES" b="1" dirty="0" err="1"/>
              <a:t>Provider</a:t>
            </a:r>
            <a:r>
              <a:rPr lang="es-ES" b="1" dirty="0"/>
              <a:t>:  providers</a:t>
            </a:r>
            <a:r>
              <a:rPr lang="es-ES" dirty="0"/>
              <a:t>.tf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7C2623-D3AF-45E6-9FF3-E185A901C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2838450"/>
            <a:ext cx="1733550" cy="590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E5F588-CFC1-4F8A-9FA1-69F966C5B7F2}"/>
              </a:ext>
            </a:extLst>
          </p:cNvPr>
          <p:cNvSpPr/>
          <p:nvPr/>
        </p:nvSpPr>
        <p:spPr>
          <a:xfrm>
            <a:off x="6169153" y="2403086"/>
            <a:ext cx="4301584" cy="18835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6" descr="Image result for azure icon">
            <a:extLst>
              <a:ext uri="{FF2B5EF4-FFF2-40B4-BE49-F238E27FC236}">
                <a16:creationId xmlns:a16="http://schemas.microsoft.com/office/drawing/2014/main" id="{9AD4D06B-915B-4892-9654-92B1E1A4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17" y="2948833"/>
            <a:ext cx="1658171" cy="9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 descr="Image result for amazon">
            <a:extLst>
              <a:ext uri="{FF2B5EF4-FFF2-40B4-BE49-F238E27FC236}">
                <a16:creationId xmlns:a16="http://schemas.microsoft.com/office/drawing/2014/main" id="{B32B00A7-DC7C-42BC-AEDC-022BA0936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810" y="2868213"/>
            <a:ext cx="1242270" cy="124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0" descr="Image result for google cloud">
            <a:extLst>
              <a:ext uri="{FF2B5EF4-FFF2-40B4-BE49-F238E27FC236}">
                <a16:creationId xmlns:a16="http://schemas.microsoft.com/office/drawing/2014/main" id="{01A7ACB5-DC92-43FE-98BF-BA342E1A7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660" y="3019264"/>
            <a:ext cx="940167" cy="94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99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D4D75F-09F9-489A-9E59-B76FF98A6ED4}"/>
              </a:ext>
            </a:extLst>
          </p:cNvPr>
          <p:cNvSpPr txBox="1"/>
          <p:nvPr/>
        </p:nvSpPr>
        <p:spPr>
          <a:xfrm>
            <a:off x="129713" y="102542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Terraform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7BAF2-2F51-4667-BC27-FE242405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84" y="687317"/>
            <a:ext cx="4175696" cy="5998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52C0A-7593-46FE-889F-B73BE6502C17}"/>
              </a:ext>
            </a:extLst>
          </p:cNvPr>
          <p:cNvSpPr txBox="1"/>
          <p:nvPr/>
        </p:nvSpPr>
        <p:spPr>
          <a:xfrm>
            <a:off x="315413" y="3018782"/>
            <a:ext cx="325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Base </a:t>
            </a:r>
            <a:r>
              <a:rPr lang="es-ES" b="1" dirty="0" err="1"/>
              <a:t>Templates</a:t>
            </a:r>
            <a:r>
              <a:rPr lang="es-ES" b="1" dirty="0"/>
              <a:t>:  </a:t>
            </a:r>
            <a:r>
              <a:rPr lang="es-ES" dirty="0"/>
              <a:t>templates.tf</a:t>
            </a:r>
          </a:p>
        </p:txBody>
      </p:sp>
    </p:spTree>
    <p:extLst>
      <p:ext uri="{BB962C8B-B14F-4D97-AF65-F5344CB8AC3E}">
        <p14:creationId xmlns:p14="http://schemas.microsoft.com/office/powerpoint/2010/main" val="241828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3ACC36-EF06-4103-A86F-C9C46575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189" y="1176528"/>
            <a:ext cx="6605552" cy="5095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4D75F-09F9-489A-9E59-B76FF98A6ED4}"/>
              </a:ext>
            </a:extLst>
          </p:cNvPr>
          <p:cNvSpPr txBox="1"/>
          <p:nvPr/>
        </p:nvSpPr>
        <p:spPr>
          <a:xfrm>
            <a:off x="129713" y="102542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Terraform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60E8-22F6-4F64-AF97-5AD1A8A47B84}"/>
              </a:ext>
            </a:extLst>
          </p:cNvPr>
          <p:cNvSpPr txBox="1"/>
          <p:nvPr/>
        </p:nvSpPr>
        <p:spPr>
          <a:xfrm>
            <a:off x="315413" y="3018782"/>
            <a:ext cx="377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Environment</a:t>
            </a:r>
            <a:r>
              <a:rPr lang="es-ES" b="1" dirty="0"/>
              <a:t> :  </a:t>
            </a:r>
            <a:r>
              <a:rPr lang="es-ES" dirty="0"/>
              <a:t>example-function.tf</a:t>
            </a:r>
          </a:p>
        </p:txBody>
      </p:sp>
    </p:spTree>
    <p:extLst>
      <p:ext uri="{BB962C8B-B14F-4D97-AF65-F5344CB8AC3E}">
        <p14:creationId xmlns:p14="http://schemas.microsoft.com/office/powerpoint/2010/main" val="318119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D4D75F-09F9-489A-9E59-B76FF98A6ED4}"/>
              </a:ext>
            </a:extLst>
          </p:cNvPr>
          <p:cNvSpPr txBox="1"/>
          <p:nvPr/>
        </p:nvSpPr>
        <p:spPr>
          <a:xfrm>
            <a:off x="129713" y="102542"/>
            <a:ext cx="8994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Azure Management SDK (C#)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60E8-22F6-4F64-AF97-5AD1A8A47B84}"/>
              </a:ext>
            </a:extLst>
          </p:cNvPr>
          <p:cNvSpPr txBox="1"/>
          <p:nvPr/>
        </p:nvSpPr>
        <p:spPr>
          <a:xfrm>
            <a:off x="315413" y="3018782"/>
            <a:ext cx="248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C# </a:t>
            </a:r>
            <a:r>
              <a:rPr lang="es-ES" b="1" dirty="0" err="1"/>
              <a:t>Fluent</a:t>
            </a:r>
            <a:r>
              <a:rPr lang="es-ES" b="1" dirty="0"/>
              <a:t> </a:t>
            </a:r>
            <a:r>
              <a:rPr lang="es-ES" b="1" dirty="0" err="1"/>
              <a:t>Definition</a:t>
            </a:r>
            <a:r>
              <a:rPr lang="es-ES" dirty="0"/>
              <a:t>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E4C26-7BAA-4DBD-9AEE-4F29162B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5" y="4723827"/>
            <a:ext cx="7715250" cy="1933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F46DF-2C4D-4523-8CDF-C8B07222B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015" y="867247"/>
            <a:ext cx="77628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7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D4D75F-09F9-489A-9E59-B76FF98A6ED4}"/>
              </a:ext>
            </a:extLst>
          </p:cNvPr>
          <p:cNvSpPr txBox="1"/>
          <p:nvPr/>
        </p:nvSpPr>
        <p:spPr>
          <a:xfrm>
            <a:off x="129713" y="102542"/>
            <a:ext cx="8994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Azure Management SDK (C#)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51E67-86BE-40D5-A9AB-9383AA34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7" y="687317"/>
            <a:ext cx="5170111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5176606" y="3105834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5CEC8-29F1-4969-BF20-C8A884CA4111}"/>
              </a:ext>
            </a:extLst>
          </p:cNvPr>
          <p:cNvSpPr txBox="1"/>
          <p:nvPr/>
        </p:nvSpPr>
        <p:spPr>
          <a:xfrm>
            <a:off x="129713" y="102542"/>
            <a:ext cx="8994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Azure Management SDK (C#)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9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3672377" y="1630602"/>
            <a:ext cx="4367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266" name="Picture 2" descr="Image result for lunch gif">
            <a:extLst>
              <a:ext uri="{FF2B5EF4-FFF2-40B4-BE49-F238E27FC236}">
                <a16:creationId xmlns:a16="http://schemas.microsoft.com/office/drawing/2014/main" id="{C2A58D03-0921-4EDF-A431-961B3273D9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70" y="2810066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9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845792F-5F78-4465-B5E6-9D4D74B7DC7A}"/>
              </a:ext>
            </a:extLst>
          </p:cNvPr>
          <p:cNvSpPr/>
          <p:nvPr/>
        </p:nvSpPr>
        <p:spPr>
          <a:xfrm>
            <a:off x="2145791" y="1925508"/>
            <a:ext cx="1553521" cy="391240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5CEC8-29F1-4969-BF20-C8A884CA4111}"/>
              </a:ext>
            </a:extLst>
          </p:cNvPr>
          <p:cNvSpPr txBox="1"/>
          <p:nvPr/>
        </p:nvSpPr>
        <p:spPr>
          <a:xfrm>
            <a:off x="129713" y="102542"/>
            <a:ext cx="8994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Azure Management SDK (C#)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2DA534-EDA8-4A13-BD45-A7F46DA6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11" y="2072641"/>
            <a:ext cx="1381751" cy="30297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C3454E-06DB-443E-99E0-C9D7DF47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556" y="1925508"/>
            <a:ext cx="7417916" cy="39124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952603-D52F-462B-919D-76CF4001F42A}"/>
              </a:ext>
            </a:extLst>
          </p:cNvPr>
          <p:cNvSpPr/>
          <p:nvPr/>
        </p:nvSpPr>
        <p:spPr>
          <a:xfrm>
            <a:off x="807315" y="1925508"/>
            <a:ext cx="1323426" cy="39124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17171"/>
              </a:solidFill>
            </a:endParaRPr>
          </a:p>
        </p:txBody>
      </p:sp>
      <p:pic>
        <p:nvPicPr>
          <p:cNvPr id="21" name="Picture 2" descr="Related image">
            <a:extLst>
              <a:ext uri="{FF2B5EF4-FFF2-40B4-BE49-F238E27FC236}">
                <a16:creationId xmlns:a16="http://schemas.microsoft.com/office/drawing/2014/main" id="{1870B494-BF8F-4A99-81C5-46EC711A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70" y="3146714"/>
            <a:ext cx="736825" cy="7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69C8570-6DB5-494C-B4F1-8B3F2327B8AF}"/>
              </a:ext>
            </a:extLst>
          </p:cNvPr>
          <p:cNvCxnSpPr>
            <a:cxnSpLocks/>
            <a:stCxn id="21" idx="2"/>
            <a:endCxn id="17" idx="2"/>
          </p:cNvCxnSpPr>
          <p:nvPr/>
        </p:nvCxnSpPr>
        <p:spPr>
          <a:xfrm rot="16200000" flipH="1">
            <a:off x="1593028" y="3701994"/>
            <a:ext cx="1218814" cy="1581904"/>
          </a:xfrm>
          <a:prstGeom prst="bentConnector3">
            <a:avLst>
              <a:gd name="adj1" fmla="val 120257"/>
            </a:avLst>
          </a:prstGeom>
          <a:ln w="28575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F3E0AD-232E-4A97-88E4-98105615A8DB}"/>
              </a:ext>
            </a:extLst>
          </p:cNvPr>
          <p:cNvSpPr txBox="1"/>
          <p:nvPr/>
        </p:nvSpPr>
        <p:spPr>
          <a:xfrm>
            <a:off x="2620222" y="2515744"/>
            <a:ext cx="675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Durable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3F1C2B-DBB0-4937-9A13-F4ABB4980A5C}"/>
              </a:ext>
            </a:extLst>
          </p:cNvPr>
          <p:cNvSpPr txBox="1"/>
          <p:nvPr/>
        </p:nvSpPr>
        <p:spPr>
          <a:xfrm>
            <a:off x="6759406" y="2506035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Normal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F45B01-AF89-4A1B-B276-04BB6ED1A57E}"/>
              </a:ext>
            </a:extLst>
          </p:cNvPr>
          <p:cNvSpPr txBox="1"/>
          <p:nvPr/>
        </p:nvSpPr>
        <p:spPr>
          <a:xfrm>
            <a:off x="1663096" y="5356711"/>
            <a:ext cx="14446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 err="1">
                <a:solidFill>
                  <a:srgbClr val="757575"/>
                </a:solidFill>
              </a:rPr>
              <a:t>Service</a:t>
            </a:r>
            <a:r>
              <a:rPr lang="es-ES" sz="1300" dirty="0">
                <a:solidFill>
                  <a:srgbClr val="757575"/>
                </a:solidFill>
              </a:rPr>
              <a:t> Bus </a:t>
            </a:r>
            <a:r>
              <a:rPr lang="es-ES" sz="1300" dirty="0" err="1">
                <a:solidFill>
                  <a:srgbClr val="757575"/>
                </a:solidFill>
              </a:rPr>
              <a:t>trigger</a:t>
            </a:r>
            <a:endParaRPr lang="en-US" sz="1300" dirty="0">
              <a:solidFill>
                <a:srgbClr val="757575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E06941-ABD6-402C-9556-13A948CF491A}"/>
              </a:ext>
            </a:extLst>
          </p:cNvPr>
          <p:cNvSpPr/>
          <p:nvPr/>
        </p:nvSpPr>
        <p:spPr>
          <a:xfrm>
            <a:off x="1734794" y="5091248"/>
            <a:ext cx="240310" cy="218367"/>
          </a:xfrm>
          <a:prstGeom prst="ellipse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994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525294" y="1481310"/>
            <a:ext cx="52706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s-E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5123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Demo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result for meme thinking gif">
            <a:extLst>
              <a:ext uri="{FF2B5EF4-FFF2-40B4-BE49-F238E27FC236}">
                <a16:creationId xmlns:a16="http://schemas.microsoft.com/office/drawing/2014/main" id="{E20BE27E-6C01-40D4-A422-BFA91FF4D0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8" y="2643015"/>
            <a:ext cx="47625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34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525294" y="1481310"/>
            <a:ext cx="645298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s-E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Resource group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>
                <a:latin typeface="Calibri" panose="020F0502020204030204" pitchFamily="34" charset="0"/>
                <a:cs typeface="Calibri" panose="020F0502020204030204" pitchFamily="34" charset="0"/>
              </a:rPr>
              <a:t>Azure storage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Cosmos Account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Cosmos Database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Cosmos Collection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Azure App Service (Consumption)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Azure function App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Azure </a:t>
            </a:r>
            <a:r>
              <a:rPr lang="en-U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SignalR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5123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Demo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8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5123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Demo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 descr="Image result for let's play meme gif">
            <a:extLst>
              <a:ext uri="{FF2B5EF4-FFF2-40B4-BE49-F238E27FC236}">
                <a16:creationId xmlns:a16="http://schemas.microsoft.com/office/drawing/2014/main" id="{AEDC7092-A156-4FF1-94CC-F92958EB17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49" y="1895856"/>
            <a:ext cx="5793552" cy="269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040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7460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And the winner is?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All of them gif">
            <a:extLst>
              <a:ext uri="{FF2B5EF4-FFF2-40B4-BE49-F238E27FC236}">
                <a16:creationId xmlns:a16="http://schemas.microsoft.com/office/drawing/2014/main" id="{02F14608-E659-4AA4-9627-B41ED82F9A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42" y="1786411"/>
            <a:ext cx="5206158" cy="29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170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4757364" y="1628261"/>
            <a:ext cx="2677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es-E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es-ES" sz="36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026" name="Picture 2" descr="Image result for want more meme gif">
            <a:extLst>
              <a:ext uri="{FF2B5EF4-FFF2-40B4-BE49-F238E27FC236}">
                <a16:creationId xmlns:a16="http://schemas.microsoft.com/office/drawing/2014/main" id="{6DE95D4B-2E53-4226-ABE5-375BE89199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16" y="2756574"/>
            <a:ext cx="4152168" cy="26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12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100586" y="96187"/>
            <a:ext cx="2677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es-E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es-ES" sz="36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34614-8B82-4F57-881F-4D18C00092D0}"/>
              </a:ext>
            </a:extLst>
          </p:cNvPr>
          <p:cNvSpPr/>
          <p:nvPr/>
        </p:nvSpPr>
        <p:spPr>
          <a:xfrm>
            <a:off x="2176069" y="1695394"/>
            <a:ext cx="1553521" cy="391240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1939C-2F19-421F-A670-1ECBB4BE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89" y="1842527"/>
            <a:ext cx="1381751" cy="3029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ADCCF-358B-419A-93B8-BB4F1618B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34" y="1695394"/>
            <a:ext cx="7417916" cy="39124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F1E848-B634-4EC2-9BE2-86D9E4226657}"/>
              </a:ext>
            </a:extLst>
          </p:cNvPr>
          <p:cNvSpPr/>
          <p:nvPr/>
        </p:nvSpPr>
        <p:spPr>
          <a:xfrm>
            <a:off x="837593" y="1695394"/>
            <a:ext cx="1323426" cy="39124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17171"/>
              </a:solidFill>
            </a:endParaRPr>
          </a:p>
        </p:txBody>
      </p:sp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7FB5E1B-1839-492E-9717-16636B7A2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48" y="2916600"/>
            <a:ext cx="736825" cy="7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9B33625-D9D7-4D03-A8D8-8137ECF4D6FB}"/>
              </a:ext>
            </a:extLst>
          </p:cNvPr>
          <p:cNvCxnSpPr>
            <a:cxnSpLocks/>
            <a:stCxn id="10" idx="2"/>
            <a:endCxn id="7" idx="2"/>
          </p:cNvCxnSpPr>
          <p:nvPr/>
        </p:nvCxnSpPr>
        <p:spPr>
          <a:xfrm rot="16200000" flipH="1">
            <a:off x="1623306" y="3471880"/>
            <a:ext cx="1218814" cy="1581904"/>
          </a:xfrm>
          <a:prstGeom prst="bentConnector3">
            <a:avLst>
              <a:gd name="adj1" fmla="val 120257"/>
            </a:avLst>
          </a:prstGeom>
          <a:ln w="28575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A57BE6-64E6-4996-8CC4-0501DCC91C68}"/>
              </a:ext>
            </a:extLst>
          </p:cNvPr>
          <p:cNvSpPr txBox="1"/>
          <p:nvPr/>
        </p:nvSpPr>
        <p:spPr>
          <a:xfrm>
            <a:off x="2650500" y="2285630"/>
            <a:ext cx="675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Durable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1640A-20EA-4F3E-A14E-A17B7DDC52FA}"/>
              </a:ext>
            </a:extLst>
          </p:cNvPr>
          <p:cNvSpPr txBox="1"/>
          <p:nvPr/>
        </p:nvSpPr>
        <p:spPr>
          <a:xfrm>
            <a:off x="6789684" y="2275921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Normal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9C70B-4C2B-42D9-A907-2CD633659AD0}"/>
              </a:ext>
            </a:extLst>
          </p:cNvPr>
          <p:cNvSpPr txBox="1"/>
          <p:nvPr/>
        </p:nvSpPr>
        <p:spPr>
          <a:xfrm>
            <a:off x="1693374" y="5126597"/>
            <a:ext cx="14446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 err="1">
                <a:solidFill>
                  <a:srgbClr val="757575"/>
                </a:solidFill>
              </a:rPr>
              <a:t>Service</a:t>
            </a:r>
            <a:r>
              <a:rPr lang="es-ES" sz="1300" dirty="0">
                <a:solidFill>
                  <a:srgbClr val="757575"/>
                </a:solidFill>
              </a:rPr>
              <a:t> Bus </a:t>
            </a:r>
            <a:r>
              <a:rPr lang="es-ES" sz="1300" dirty="0" err="1">
                <a:solidFill>
                  <a:srgbClr val="757575"/>
                </a:solidFill>
              </a:rPr>
              <a:t>trigger</a:t>
            </a:r>
            <a:endParaRPr lang="en-US" sz="1300" dirty="0">
              <a:solidFill>
                <a:srgbClr val="757575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7FC68-989B-4B05-B1C7-07463AEBC0F7}"/>
              </a:ext>
            </a:extLst>
          </p:cNvPr>
          <p:cNvSpPr/>
          <p:nvPr/>
        </p:nvSpPr>
        <p:spPr>
          <a:xfrm>
            <a:off x="1765072" y="4861134"/>
            <a:ext cx="240310" cy="218367"/>
          </a:xfrm>
          <a:prstGeom prst="ellipse">
            <a:avLst/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933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5F3ED586-F1CB-427B-BCE9-3505D8E33D5E}"/>
              </a:ext>
            </a:extLst>
          </p:cNvPr>
          <p:cNvSpPr/>
          <p:nvPr/>
        </p:nvSpPr>
        <p:spPr>
          <a:xfrm>
            <a:off x="266449" y="1402363"/>
            <a:ext cx="11354304" cy="391240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100586" y="96187"/>
            <a:ext cx="2677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es-E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es-ES" sz="36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4098" name="Picture 2" descr="Image result for durable fan in fan out">
            <a:extLst>
              <a:ext uri="{FF2B5EF4-FFF2-40B4-BE49-F238E27FC236}">
                <a16:creationId xmlns:a16="http://schemas.microsoft.com/office/drawing/2014/main" id="{A69833F7-E27A-490F-82F2-8C9F09A96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84" y="2670004"/>
            <a:ext cx="2560797" cy="12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osmosdb collection">
            <a:extLst>
              <a:ext uri="{FF2B5EF4-FFF2-40B4-BE49-F238E27FC236}">
                <a16:creationId xmlns:a16="http://schemas.microsoft.com/office/drawing/2014/main" id="{A8475073-7EF1-43F4-ACA0-549C3AAAE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53" y="2714967"/>
            <a:ext cx="1956544" cy="116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3286EE-6B7B-4B47-9635-37D01E789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38" y="2461836"/>
            <a:ext cx="565522" cy="416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9F0CAD-C4C5-4113-87CF-652638D5E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38" y="2992413"/>
            <a:ext cx="565522" cy="4163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F28278-F0BA-4159-ACC0-F4EE3B137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38" y="3522990"/>
            <a:ext cx="565522" cy="4163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16B596A-D617-4532-ACA6-5762D0E2F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258" y="2920591"/>
            <a:ext cx="808816" cy="635070"/>
          </a:xfrm>
          <a:prstGeom prst="rect">
            <a:avLst/>
          </a:prstGeom>
        </p:spPr>
      </p:pic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4F978647-4C5B-477A-87CF-0CEAE18BBF8B}"/>
              </a:ext>
            </a:extLst>
          </p:cNvPr>
          <p:cNvCxnSpPr>
            <a:cxnSpLocks/>
          </p:cNvCxnSpPr>
          <p:nvPr/>
        </p:nvCxnSpPr>
        <p:spPr>
          <a:xfrm flipV="1">
            <a:off x="6085068" y="2731712"/>
            <a:ext cx="806238" cy="70133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5713A7A-63E0-4779-8AB9-FAA28E04A6C0}"/>
              </a:ext>
            </a:extLst>
          </p:cNvPr>
          <p:cNvCxnSpPr>
            <a:cxnSpLocks/>
          </p:cNvCxnSpPr>
          <p:nvPr/>
        </p:nvCxnSpPr>
        <p:spPr>
          <a:xfrm flipV="1">
            <a:off x="6170686" y="3200581"/>
            <a:ext cx="818834" cy="4662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03DE67A-1012-4114-96AE-EFC63D94EAF1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7640660" y="2670004"/>
            <a:ext cx="1057598" cy="5681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292400-E603-4C34-8DF4-B5562DDC6046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7640660" y="3200581"/>
            <a:ext cx="1057598" cy="3754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DC6992-6EF9-4932-995C-EBF4B25A8846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7640660" y="3238126"/>
            <a:ext cx="1057598" cy="4930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17A99-467E-4518-84F5-0976047DE9BD}"/>
              </a:ext>
            </a:extLst>
          </p:cNvPr>
          <p:cNvCxnSpPr>
            <a:cxnSpLocks/>
            <a:stCxn id="28" idx="3"/>
            <a:endCxn id="4113" idx="1"/>
          </p:cNvCxnSpPr>
          <p:nvPr/>
        </p:nvCxnSpPr>
        <p:spPr>
          <a:xfrm flipV="1">
            <a:off x="9507074" y="2992413"/>
            <a:ext cx="1019613" cy="24571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3" name="Picture 4112">
            <a:extLst>
              <a:ext uri="{FF2B5EF4-FFF2-40B4-BE49-F238E27FC236}">
                <a16:creationId xmlns:a16="http://schemas.microsoft.com/office/drawing/2014/main" id="{97EE9051-5AD9-41C7-B289-1E7910E45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687" y="2746700"/>
            <a:ext cx="656647" cy="49142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508A795-351D-4773-B052-2CF499010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686" y="3358565"/>
            <a:ext cx="656647" cy="49142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3B0185-7981-4F69-A3B4-2CA8B45F3DD1}"/>
              </a:ext>
            </a:extLst>
          </p:cNvPr>
          <p:cNvCxnSpPr>
            <a:cxnSpLocks/>
            <a:stCxn id="28" idx="3"/>
            <a:endCxn id="57" idx="1"/>
          </p:cNvCxnSpPr>
          <p:nvPr/>
        </p:nvCxnSpPr>
        <p:spPr>
          <a:xfrm>
            <a:off x="9507074" y="3238126"/>
            <a:ext cx="1019612" cy="36615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B62A02-C5F5-4868-8E40-A443AC6361FB}"/>
              </a:ext>
            </a:extLst>
          </p:cNvPr>
          <p:cNvCxnSpPr>
            <a:cxnSpLocks/>
          </p:cNvCxnSpPr>
          <p:nvPr/>
        </p:nvCxnSpPr>
        <p:spPr>
          <a:xfrm>
            <a:off x="3990312" y="3200581"/>
            <a:ext cx="1056151" cy="23246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Related image">
            <a:extLst>
              <a:ext uri="{FF2B5EF4-FFF2-40B4-BE49-F238E27FC236}">
                <a16:creationId xmlns:a16="http://schemas.microsoft.com/office/drawing/2014/main" id="{57C155F5-02EA-4A99-B306-ED4DED5F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0" y="3065256"/>
            <a:ext cx="554879" cy="55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3B2DEA6-A9BE-4D9A-AE69-7CF253238E5A}"/>
              </a:ext>
            </a:extLst>
          </p:cNvPr>
          <p:cNvCxnSpPr>
            <a:cxnSpLocks/>
          </p:cNvCxnSpPr>
          <p:nvPr/>
        </p:nvCxnSpPr>
        <p:spPr>
          <a:xfrm>
            <a:off x="1037429" y="3522990"/>
            <a:ext cx="41425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7A56EC5-2A98-459D-BC9D-3BBD52F9BD90}"/>
              </a:ext>
            </a:extLst>
          </p:cNvPr>
          <p:cNvCxnSpPr>
            <a:cxnSpLocks/>
          </p:cNvCxnSpPr>
          <p:nvPr/>
        </p:nvCxnSpPr>
        <p:spPr>
          <a:xfrm>
            <a:off x="1037429" y="3219353"/>
            <a:ext cx="415057" cy="766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8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4078813" y="3105834"/>
            <a:ext cx="424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r>
              <a:rPr lang="es-E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&amp; Debate?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77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5067696" y="3105834"/>
            <a:ext cx="1690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3600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6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689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Cloud Resources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azure resource group">
            <a:extLst>
              <a:ext uri="{FF2B5EF4-FFF2-40B4-BE49-F238E27FC236}">
                <a16:creationId xmlns:a16="http://schemas.microsoft.com/office/drawing/2014/main" id="{B7194605-E85F-4A2F-ABA8-84B8F6972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67" y="1581654"/>
            <a:ext cx="6159805" cy="399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7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9104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What problem does it solve?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azure portal create webapp">
            <a:extLst>
              <a:ext uri="{FF2B5EF4-FFF2-40B4-BE49-F238E27FC236}">
                <a16:creationId xmlns:a16="http://schemas.microsoft.com/office/drawing/2014/main" id="{CE0F63AA-86EA-4C7B-BADA-08C5C8F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0" y="1098911"/>
            <a:ext cx="3143849" cy="288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use clicks  meme gif">
            <a:extLst>
              <a:ext uri="{FF2B5EF4-FFF2-40B4-BE49-F238E27FC236}">
                <a16:creationId xmlns:a16="http://schemas.microsoft.com/office/drawing/2014/main" id="{1B7D8CB3-7533-4530-8354-D868D0C897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28" y="2427551"/>
            <a:ext cx="4106231" cy="25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zure portal create webapp">
            <a:extLst>
              <a:ext uri="{FF2B5EF4-FFF2-40B4-BE49-F238E27FC236}">
                <a16:creationId xmlns:a16="http://schemas.microsoft.com/office/drawing/2014/main" id="{5A4D3B07-27C4-477C-9D22-EE797189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06" y="1578315"/>
            <a:ext cx="3143849" cy="288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zure portal create webapp">
            <a:extLst>
              <a:ext uri="{FF2B5EF4-FFF2-40B4-BE49-F238E27FC236}">
                <a16:creationId xmlns:a16="http://schemas.microsoft.com/office/drawing/2014/main" id="{9A212CB3-1E36-4DE1-A5FA-2D3C42C0C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244" y="2057719"/>
            <a:ext cx="3143849" cy="288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zure portal create webapp">
            <a:extLst>
              <a:ext uri="{FF2B5EF4-FFF2-40B4-BE49-F238E27FC236}">
                <a16:creationId xmlns:a16="http://schemas.microsoft.com/office/drawing/2014/main" id="{D446E48A-05CB-4DEA-984F-D4553BA27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93" y="2651609"/>
            <a:ext cx="3143849" cy="288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zure portal create webapp">
            <a:extLst>
              <a:ext uri="{FF2B5EF4-FFF2-40B4-BE49-F238E27FC236}">
                <a16:creationId xmlns:a16="http://schemas.microsoft.com/office/drawing/2014/main" id="{421D0F99-306C-49FA-ABEC-D1328A71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15" y="3445905"/>
            <a:ext cx="3143849" cy="288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23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5227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What?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C25FA-5578-4EFB-8F27-B159DE876549}"/>
              </a:ext>
            </a:extLst>
          </p:cNvPr>
          <p:cNvSpPr txBox="1"/>
          <p:nvPr/>
        </p:nvSpPr>
        <p:spPr>
          <a:xfrm>
            <a:off x="1311678" y="2600527"/>
            <a:ext cx="839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Let the code define </a:t>
            </a:r>
          </a:p>
          <a:p>
            <a:pPr lvl="1"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how your cloud looks!!!</a:t>
            </a:r>
          </a:p>
        </p:txBody>
      </p:sp>
    </p:spTree>
    <p:extLst>
      <p:ext uri="{BB962C8B-B14F-4D97-AF65-F5344CB8AC3E}">
        <p14:creationId xmlns:p14="http://schemas.microsoft.com/office/powerpoint/2010/main" val="389999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39CB6-7232-4CF3-AD7E-E6A7591F81B6}"/>
              </a:ext>
            </a:extLst>
          </p:cNvPr>
          <p:cNvSpPr txBox="1"/>
          <p:nvPr/>
        </p:nvSpPr>
        <p:spPr>
          <a:xfrm>
            <a:off x="397278" y="2228671"/>
            <a:ext cx="232012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Reusable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Consistent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Visible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Versioned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5502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Benefits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4" descr="Image result for benefits dev gif meme">
            <a:extLst>
              <a:ext uri="{FF2B5EF4-FFF2-40B4-BE49-F238E27FC236}">
                <a16:creationId xmlns:a16="http://schemas.microsoft.com/office/drawing/2014/main" id="{D662C7D2-8CE2-4EE6-8788-BD1AAE9B0E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47" y="2183892"/>
            <a:ext cx="4321181" cy="24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64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F24F3D-B75D-4A85-844A-93F76A1712B5}"/>
              </a:ext>
            </a:extLst>
          </p:cNvPr>
          <p:cNvSpPr/>
          <p:nvPr/>
        </p:nvSpPr>
        <p:spPr>
          <a:xfrm>
            <a:off x="7517648" y="780288"/>
            <a:ext cx="4301584" cy="21762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5083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CI/CD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8" name="Picture 4" descr="Image result for Octopus deploy">
            <a:extLst>
              <a:ext uri="{FF2B5EF4-FFF2-40B4-BE49-F238E27FC236}">
                <a16:creationId xmlns:a16="http://schemas.microsoft.com/office/drawing/2014/main" id="{8C8471D7-FB79-470E-BF7C-848FE8E5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260" y="1079992"/>
            <a:ext cx="747095" cy="74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azure devops icon">
            <a:extLst>
              <a:ext uri="{FF2B5EF4-FFF2-40B4-BE49-F238E27FC236}">
                <a16:creationId xmlns:a16="http://schemas.microsoft.com/office/drawing/2014/main" id="{1FD373AA-D378-485B-9945-10238728C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567" y="1016818"/>
            <a:ext cx="873442" cy="87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circle ci">
            <a:extLst>
              <a:ext uri="{FF2B5EF4-FFF2-40B4-BE49-F238E27FC236}">
                <a16:creationId xmlns:a16="http://schemas.microsoft.com/office/drawing/2014/main" id="{953D9E0A-2709-49DC-8362-0EE011CDB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442" y="1740306"/>
            <a:ext cx="1121766" cy="112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981FDB-3AE0-47AA-AB2C-AE0E239A2014}"/>
              </a:ext>
            </a:extLst>
          </p:cNvPr>
          <p:cNvSpPr/>
          <p:nvPr/>
        </p:nvSpPr>
        <p:spPr>
          <a:xfrm>
            <a:off x="304617" y="780288"/>
            <a:ext cx="4863493" cy="38465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8" name="Picture 14" descr="Image result for appveyor">
            <a:extLst>
              <a:ext uri="{FF2B5EF4-FFF2-40B4-BE49-F238E27FC236}">
                <a16:creationId xmlns:a16="http://schemas.microsoft.com/office/drawing/2014/main" id="{E30EB147-89FC-411F-B91E-E57A50606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48" y="1069991"/>
            <a:ext cx="548355" cy="5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A1B48B-6F4F-41BF-B3BE-2FB7C36CBC2F}"/>
              </a:ext>
            </a:extLst>
          </p:cNvPr>
          <p:cNvSpPr txBox="1"/>
          <p:nvPr/>
        </p:nvSpPr>
        <p:spPr>
          <a:xfrm>
            <a:off x="5402021" y="1677826"/>
            <a:ext cx="1860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Build, Test, Deploy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60" name="Picture 16" descr="Image result for GITHUB LOGO">
            <a:extLst>
              <a:ext uri="{FF2B5EF4-FFF2-40B4-BE49-F238E27FC236}">
                <a16:creationId xmlns:a16="http://schemas.microsoft.com/office/drawing/2014/main" id="{0E2935AC-3390-48B1-8CD7-EB62E0EB7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68" y="859536"/>
            <a:ext cx="658368" cy="65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846089-7903-4244-9CAD-A78AD37AC11D}"/>
              </a:ext>
            </a:extLst>
          </p:cNvPr>
          <p:cNvCxnSpPr>
            <a:cxnSpLocks/>
          </p:cNvCxnSpPr>
          <p:nvPr/>
        </p:nvCxnSpPr>
        <p:spPr>
          <a:xfrm>
            <a:off x="5426897" y="2404872"/>
            <a:ext cx="191707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9A609F9-0140-46DD-B3BE-DD2E9A2E9E47}"/>
              </a:ext>
            </a:extLst>
          </p:cNvPr>
          <p:cNvSpPr/>
          <p:nvPr/>
        </p:nvSpPr>
        <p:spPr>
          <a:xfrm>
            <a:off x="7540753" y="4161734"/>
            <a:ext cx="4301584" cy="18835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9753EF-4765-4C67-B62B-05F64CA9D305}"/>
              </a:ext>
            </a:extLst>
          </p:cNvPr>
          <p:cNvCxnSpPr>
            <a:cxnSpLocks/>
          </p:cNvCxnSpPr>
          <p:nvPr/>
        </p:nvCxnSpPr>
        <p:spPr>
          <a:xfrm>
            <a:off x="9736591" y="3057144"/>
            <a:ext cx="0" cy="1033272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5FA35F-4872-4D88-A379-FD008F25EB75}"/>
              </a:ext>
            </a:extLst>
          </p:cNvPr>
          <p:cNvSpPr txBox="1"/>
          <p:nvPr/>
        </p:nvSpPr>
        <p:spPr>
          <a:xfrm>
            <a:off x="7387881" y="3095434"/>
            <a:ext cx="232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Create/Update Cloud infrastructure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F5CDF8-5A91-441B-8CFB-B283F7FFB695}"/>
              </a:ext>
            </a:extLst>
          </p:cNvPr>
          <p:cNvSpPr/>
          <p:nvPr/>
        </p:nvSpPr>
        <p:spPr>
          <a:xfrm>
            <a:off x="508626" y="2576278"/>
            <a:ext cx="4448394" cy="13246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162" name="Picture 18" descr="Image result for arm template logo">
            <a:extLst>
              <a:ext uri="{FF2B5EF4-FFF2-40B4-BE49-F238E27FC236}">
                <a16:creationId xmlns:a16="http://schemas.microsoft.com/office/drawing/2014/main" id="{0A1AD27B-1F4A-4A06-9318-EDC00AF7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26" y="3113201"/>
            <a:ext cx="1589167" cy="7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2D98638-121E-4E12-AD9F-2306D0DB3304}"/>
              </a:ext>
            </a:extLst>
          </p:cNvPr>
          <p:cNvSpPr/>
          <p:nvPr/>
        </p:nvSpPr>
        <p:spPr>
          <a:xfrm>
            <a:off x="488766" y="1774160"/>
            <a:ext cx="4468254" cy="7412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Domain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/API/Project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code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E5E7F3-2C37-40DC-B448-2CE64575D03D}"/>
              </a:ext>
            </a:extLst>
          </p:cNvPr>
          <p:cNvSpPr/>
          <p:nvPr/>
        </p:nvSpPr>
        <p:spPr>
          <a:xfrm>
            <a:off x="815388" y="2691608"/>
            <a:ext cx="3815010" cy="306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Infrastructure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code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templates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164" name="Picture 20" descr="Image result for terraform icon">
            <a:extLst>
              <a:ext uri="{FF2B5EF4-FFF2-40B4-BE49-F238E27FC236}">
                <a16:creationId xmlns:a16="http://schemas.microsoft.com/office/drawing/2014/main" id="{D00280F0-B3A1-4C33-A755-14F6B8F4A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44" y="3146562"/>
            <a:ext cx="1415770" cy="7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Image result for azure management icon">
            <a:extLst>
              <a:ext uri="{FF2B5EF4-FFF2-40B4-BE49-F238E27FC236}">
                <a16:creationId xmlns:a16="http://schemas.microsoft.com/office/drawing/2014/main" id="{540A1F4B-9758-47BC-80D6-EC84E3A23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30" y="3174668"/>
            <a:ext cx="669219" cy="66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Image result for azure icon">
            <a:extLst>
              <a:ext uri="{FF2B5EF4-FFF2-40B4-BE49-F238E27FC236}">
                <a16:creationId xmlns:a16="http://schemas.microsoft.com/office/drawing/2014/main" id="{3D9A3EE0-9940-4701-B4F7-AB1D7FF7D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417" y="4707481"/>
            <a:ext cx="1658171" cy="9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Image result for amazon">
            <a:extLst>
              <a:ext uri="{FF2B5EF4-FFF2-40B4-BE49-F238E27FC236}">
                <a16:creationId xmlns:a16="http://schemas.microsoft.com/office/drawing/2014/main" id="{AF415DFF-2763-431E-BADC-D2491AC2B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410" y="4626861"/>
            <a:ext cx="1242270" cy="124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Image result for google cloud">
            <a:extLst>
              <a:ext uri="{FF2B5EF4-FFF2-40B4-BE49-F238E27FC236}">
                <a16:creationId xmlns:a16="http://schemas.microsoft.com/office/drawing/2014/main" id="{6F7CEDE8-7715-4191-B8A0-8D726562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260" y="4777912"/>
            <a:ext cx="940167" cy="94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2776FF0-89F2-4381-9363-310DA7778132}"/>
              </a:ext>
            </a:extLst>
          </p:cNvPr>
          <p:cNvSpPr txBox="1"/>
          <p:nvPr/>
        </p:nvSpPr>
        <p:spPr>
          <a:xfrm>
            <a:off x="9883552" y="3113201"/>
            <a:ext cx="237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Deploy/Provision cloud resource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81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E026EF-6E23-411A-B650-79DF1B2A82CF}"/>
              </a:ext>
            </a:extLst>
          </p:cNvPr>
          <p:cNvSpPr/>
          <p:nvPr/>
        </p:nvSpPr>
        <p:spPr>
          <a:xfrm>
            <a:off x="129713" y="1005840"/>
            <a:ext cx="7173295" cy="427939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8204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Environment/Templates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2912DC-82A1-4044-AA09-1EFE75BD4EE3}"/>
              </a:ext>
            </a:extLst>
          </p:cNvPr>
          <p:cNvSpPr/>
          <p:nvPr/>
        </p:nvSpPr>
        <p:spPr>
          <a:xfrm>
            <a:off x="268652" y="1155313"/>
            <a:ext cx="3255340" cy="1947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E8C9A1-F74F-4C58-A022-9354C7071095}"/>
              </a:ext>
            </a:extLst>
          </p:cNvPr>
          <p:cNvSpPr txBox="1"/>
          <p:nvPr/>
        </p:nvSpPr>
        <p:spPr>
          <a:xfrm>
            <a:off x="336804" y="1210056"/>
            <a:ext cx="32553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Availability Cloud Environment: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 (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qa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DDFF191-11C7-4C0E-A60E-F003A0BC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22" y="2505523"/>
            <a:ext cx="473647" cy="5354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9AF5565-75F7-4D1C-ACAA-C10D8CB2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643" y="2578675"/>
            <a:ext cx="327479" cy="3891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B75C142-4358-4C10-92B7-73363F72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933" y="2527722"/>
            <a:ext cx="497320" cy="44007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96A581-9D8E-43F9-8085-C60ABABD01A5}"/>
              </a:ext>
            </a:extLst>
          </p:cNvPr>
          <p:cNvCxnSpPr>
            <a:cxnSpLocks/>
          </p:cNvCxnSpPr>
          <p:nvPr/>
        </p:nvCxnSpPr>
        <p:spPr>
          <a:xfrm>
            <a:off x="3592144" y="2223916"/>
            <a:ext cx="937184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AA6A7F1-42E7-4FE9-8C24-2C8B67D77CDC}"/>
              </a:ext>
            </a:extLst>
          </p:cNvPr>
          <p:cNvSpPr txBox="1"/>
          <p:nvPr/>
        </p:nvSpPr>
        <p:spPr>
          <a:xfrm>
            <a:off x="3536589" y="1505475"/>
            <a:ext cx="1860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</a:p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templates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EB3DB3-D9DA-4A08-918E-38916434B73E}"/>
              </a:ext>
            </a:extLst>
          </p:cNvPr>
          <p:cNvSpPr/>
          <p:nvPr/>
        </p:nvSpPr>
        <p:spPr>
          <a:xfrm>
            <a:off x="4590440" y="1155313"/>
            <a:ext cx="2589888" cy="1947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E91EC1-B6B2-451C-8392-88D326680CDC}"/>
              </a:ext>
            </a:extLst>
          </p:cNvPr>
          <p:cNvSpPr txBox="1"/>
          <p:nvPr/>
        </p:nvSpPr>
        <p:spPr>
          <a:xfrm>
            <a:off x="4652495" y="1210056"/>
            <a:ext cx="25898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 Templates: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Sqldatabase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template,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 app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D3B033F-3E3C-4156-82EF-E38E2D00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240" y="2516165"/>
            <a:ext cx="473647" cy="5354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8B62B9-7A4A-4D6D-B6CC-465B3ED3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761" y="2589317"/>
            <a:ext cx="327479" cy="38912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F7C451-3BF2-4BCB-90CF-E7D365BFF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051" y="2538364"/>
            <a:ext cx="497320" cy="44007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EFAEC5D-D5CB-47F3-9BB7-21C699EBCC38}"/>
              </a:ext>
            </a:extLst>
          </p:cNvPr>
          <p:cNvSpPr/>
          <p:nvPr/>
        </p:nvSpPr>
        <p:spPr>
          <a:xfrm>
            <a:off x="4590440" y="3178321"/>
            <a:ext cx="2589888" cy="1947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FF6B1C-76A7-49E8-A15E-65BBBB8EDE4E}"/>
              </a:ext>
            </a:extLst>
          </p:cNvPr>
          <p:cNvSpPr txBox="1"/>
          <p:nvPr/>
        </p:nvSpPr>
        <p:spPr>
          <a:xfrm>
            <a:off x="4652495" y="3226968"/>
            <a:ext cx="2589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Environment: QA/Live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EE1C98E-E192-4685-98AD-71001FE3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04" y="4357700"/>
            <a:ext cx="473647" cy="5354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8AF7940-EA68-4C4C-AB89-EF2041F3C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25" y="4430852"/>
            <a:ext cx="327479" cy="38912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808F5AF-8DF5-46F9-A21F-C2AF5CF43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915" y="4379899"/>
            <a:ext cx="497320" cy="440075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C83E91C-150E-467C-821B-40CA882D8A55}"/>
              </a:ext>
            </a:extLst>
          </p:cNvPr>
          <p:cNvCxnSpPr>
            <a:cxnSpLocks/>
            <a:endCxn id="68" idx="1"/>
          </p:cNvCxnSpPr>
          <p:nvPr/>
        </p:nvCxnSpPr>
        <p:spPr>
          <a:xfrm rot="16200000" flipH="1">
            <a:off x="3308191" y="2869847"/>
            <a:ext cx="1905980" cy="65851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5C71729-9AC6-48D2-B774-ECFA6901F9EC}"/>
              </a:ext>
            </a:extLst>
          </p:cNvPr>
          <p:cNvSpPr txBox="1"/>
          <p:nvPr/>
        </p:nvSpPr>
        <p:spPr>
          <a:xfrm>
            <a:off x="2661872" y="3316782"/>
            <a:ext cx="1860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rgbClr val="3747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s-ES" sz="1600" b="1" dirty="0">
                <a:solidFill>
                  <a:srgbClr val="3747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1" dirty="0" err="1">
                <a:solidFill>
                  <a:srgbClr val="3747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</a:t>
            </a:r>
            <a:r>
              <a:rPr lang="es-ES" sz="1600" b="1" dirty="0">
                <a:solidFill>
                  <a:srgbClr val="3747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b="1" dirty="0" err="1">
                <a:solidFill>
                  <a:srgbClr val="3747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endParaRPr lang="en-US" sz="1600" b="1" dirty="0">
              <a:solidFill>
                <a:srgbClr val="37474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8BAA4C-A6FE-4E47-ADBD-D142FC1F795E}"/>
              </a:ext>
            </a:extLst>
          </p:cNvPr>
          <p:cNvSpPr/>
          <p:nvPr/>
        </p:nvSpPr>
        <p:spPr>
          <a:xfrm>
            <a:off x="8996689" y="1505475"/>
            <a:ext cx="2926658" cy="2313961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83F5AF9-C810-4FE4-85B9-77ABDF0483DA}"/>
              </a:ext>
            </a:extLst>
          </p:cNvPr>
          <p:cNvCxnSpPr>
            <a:cxnSpLocks/>
          </p:cNvCxnSpPr>
          <p:nvPr/>
        </p:nvCxnSpPr>
        <p:spPr>
          <a:xfrm flipH="1">
            <a:off x="7333495" y="2963703"/>
            <a:ext cx="1602569" cy="1375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847D2D1-D19F-46DE-89A5-57BE0853A5E6}"/>
              </a:ext>
            </a:extLst>
          </p:cNvPr>
          <p:cNvSpPr txBox="1"/>
          <p:nvPr/>
        </p:nvSpPr>
        <p:spPr>
          <a:xfrm>
            <a:off x="7375153" y="1797862"/>
            <a:ext cx="168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Create/Update Cloud infrastructure Using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767E97A-FADB-437D-8B7F-23FE581A3931}"/>
              </a:ext>
            </a:extLst>
          </p:cNvPr>
          <p:cNvSpPr/>
          <p:nvPr/>
        </p:nvSpPr>
        <p:spPr>
          <a:xfrm>
            <a:off x="9525162" y="4942916"/>
            <a:ext cx="1485655" cy="9372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26" descr="Image result for azure icon">
            <a:extLst>
              <a:ext uri="{FF2B5EF4-FFF2-40B4-BE49-F238E27FC236}">
                <a16:creationId xmlns:a16="http://schemas.microsoft.com/office/drawing/2014/main" id="{398D0771-16B7-445E-81A0-5D3BF873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78" y="5078287"/>
            <a:ext cx="1300508" cy="73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7627F98-5F80-45F3-ABD6-4553374802CB}"/>
              </a:ext>
            </a:extLst>
          </p:cNvPr>
          <p:cNvSpPr txBox="1"/>
          <p:nvPr/>
        </p:nvSpPr>
        <p:spPr>
          <a:xfrm>
            <a:off x="10423515" y="4065312"/>
            <a:ext cx="195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Deploy/Provision cloud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374C23E-371C-4628-AEC6-B5A930FC8AD9}"/>
              </a:ext>
            </a:extLst>
          </p:cNvPr>
          <p:cNvCxnSpPr>
            <a:cxnSpLocks/>
          </p:cNvCxnSpPr>
          <p:nvPr/>
        </p:nvCxnSpPr>
        <p:spPr>
          <a:xfrm>
            <a:off x="10297423" y="3863263"/>
            <a:ext cx="0" cy="1033272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76" name="Picture 32" descr="Image result for powershell icon">
            <a:extLst>
              <a:ext uri="{FF2B5EF4-FFF2-40B4-BE49-F238E27FC236}">
                <a16:creationId xmlns:a16="http://schemas.microsoft.com/office/drawing/2014/main" id="{12457350-550B-43B8-BB8B-B2355C63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986" y="2270729"/>
            <a:ext cx="604351" cy="60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Image result for Azure cli icon">
            <a:extLst>
              <a:ext uri="{FF2B5EF4-FFF2-40B4-BE49-F238E27FC236}">
                <a16:creationId xmlns:a16="http://schemas.microsoft.com/office/drawing/2014/main" id="{2DEAA947-29D9-4E2D-9D68-7D48860B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51" y="2129088"/>
            <a:ext cx="1595040" cy="96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9DBDC0F-E15E-485B-8FE0-3BEF75E2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272" y="3040950"/>
            <a:ext cx="534112" cy="634651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BD682239-681A-4F9D-BDE2-41999FADA16E}"/>
              </a:ext>
            </a:extLst>
          </p:cNvPr>
          <p:cNvSpPr txBox="1"/>
          <p:nvPr/>
        </p:nvSpPr>
        <p:spPr>
          <a:xfrm>
            <a:off x="9835167" y="3199105"/>
            <a:ext cx="176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Azure SDK (C#)</a:t>
            </a:r>
          </a:p>
        </p:txBody>
      </p:sp>
      <p:pic>
        <p:nvPicPr>
          <p:cNvPr id="34" name="Picture 4" descr="Image result for Octopus deploy">
            <a:extLst>
              <a:ext uri="{FF2B5EF4-FFF2-40B4-BE49-F238E27FC236}">
                <a16:creationId xmlns:a16="http://schemas.microsoft.com/office/drawing/2014/main" id="{78F7C772-0B95-4C5F-B9E4-BBAC529C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397" y="1559930"/>
            <a:ext cx="453799" cy="4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0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F5716-1D56-4B53-ABD9-03356C526FCE}"/>
              </a:ext>
            </a:extLst>
          </p:cNvPr>
          <p:cNvSpPr txBox="1"/>
          <p:nvPr/>
        </p:nvSpPr>
        <p:spPr>
          <a:xfrm>
            <a:off x="129713" y="102542"/>
            <a:ext cx="9330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code: Octopus Infrastructure Process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91A28C-3220-4B0F-A6B2-415C17CB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1312150"/>
            <a:ext cx="5517070" cy="4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9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2490</TotalTime>
  <Words>371</Words>
  <Application>Microsoft Office PowerPoint</Application>
  <PresentationFormat>Widescreen</PresentationFormat>
  <Paragraphs>96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Rodriguez Galan</dc:creator>
  <cp:lastModifiedBy>Jorge Rodriguez Galan</cp:lastModifiedBy>
  <cp:revision>68</cp:revision>
  <dcterms:created xsi:type="dcterms:W3CDTF">2019-05-28T08:51:16Z</dcterms:created>
  <dcterms:modified xsi:type="dcterms:W3CDTF">2019-06-06T11:30:23Z</dcterms:modified>
</cp:coreProperties>
</file>